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915" r:id="rId2"/>
  </p:sldMasterIdLst>
  <p:notesMasterIdLst>
    <p:notesMasterId r:id="rId30"/>
  </p:notesMasterIdLst>
  <p:handoutMasterIdLst>
    <p:handoutMasterId r:id="rId31"/>
  </p:handoutMasterIdLst>
  <p:sldIdLst>
    <p:sldId id="311" r:id="rId3"/>
    <p:sldId id="314" r:id="rId4"/>
    <p:sldId id="316" r:id="rId5"/>
    <p:sldId id="335" r:id="rId6"/>
    <p:sldId id="317" r:id="rId7"/>
    <p:sldId id="337" r:id="rId8"/>
    <p:sldId id="354" r:id="rId9"/>
    <p:sldId id="355" r:id="rId10"/>
    <p:sldId id="338" r:id="rId11"/>
    <p:sldId id="31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36" r:id="rId28"/>
    <p:sldId id="313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978EB"/>
    <a:srgbClr val="192168"/>
    <a:srgbClr val="000066"/>
    <a:srgbClr val="202A84"/>
    <a:srgbClr val="3333FF"/>
    <a:srgbClr val="CC00FF"/>
    <a:srgbClr val="F6FC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5" autoAdjust="0"/>
    <p:restoredTop sz="82332" autoAdjust="0"/>
  </p:normalViewPr>
  <p:slideViewPr>
    <p:cSldViewPr>
      <p:cViewPr>
        <p:scale>
          <a:sx n="64" d="100"/>
          <a:sy n="64" d="100"/>
        </p:scale>
        <p:origin x="-127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98" y="-90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916" cy="465445"/>
          </a:xfrm>
          <a:prstGeom prst="rect">
            <a:avLst/>
          </a:prstGeom>
        </p:spPr>
        <p:txBody>
          <a:bodyPr vert="horz" lIns="88898" tIns="44448" rIns="88898" bIns="444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378" y="0"/>
            <a:ext cx="2981916" cy="465445"/>
          </a:xfrm>
          <a:prstGeom prst="rect">
            <a:avLst/>
          </a:prstGeom>
        </p:spPr>
        <p:txBody>
          <a:bodyPr vert="horz" lIns="88898" tIns="44448" rIns="88898" bIns="44448" rtlCol="0"/>
          <a:lstStyle>
            <a:lvl1pPr algn="r">
              <a:defRPr sz="1200"/>
            </a:lvl1pPr>
          </a:lstStyle>
          <a:p>
            <a:pPr>
              <a:defRPr/>
            </a:pPr>
            <a:fld id="{A529C3B7-EC59-4556-8B4B-713DAC3078A2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394"/>
            <a:ext cx="2981916" cy="465445"/>
          </a:xfrm>
          <a:prstGeom prst="rect">
            <a:avLst/>
          </a:prstGeom>
        </p:spPr>
        <p:txBody>
          <a:bodyPr vert="horz" lIns="88898" tIns="44448" rIns="88898" bIns="444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378" y="8829394"/>
            <a:ext cx="2981916" cy="465445"/>
          </a:xfrm>
          <a:prstGeom prst="rect">
            <a:avLst/>
          </a:prstGeom>
        </p:spPr>
        <p:txBody>
          <a:bodyPr vert="horz" lIns="88898" tIns="44448" rIns="88898" bIns="44448" rtlCol="0" anchor="b"/>
          <a:lstStyle>
            <a:lvl1pPr algn="r">
              <a:defRPr sz="1200"/>
            </a:lvl1pPr>
          </a:lstStyle>
          <a:p>
            <a:pPr>
              <a:defRPr/>
            </a:pPr>
            <a:fld id="{96A44ED7-3F8B-4E06-BFBA-6B1D07101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916" cy="465445"/>
          </a:xfrm>
          <a:prstGeom prst="rect">
            <a:avLst/>
          </a:prstGeom>
        </p:spPr>
        <p:txBody>
          <a:bodyPr vert="horz" lIns="92419" tIns="46209" rIns="92419" bIns="462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378" y="0"/>
            <a:ext cx="2981916" cy="465445"/>
          </a:xfrm>
          <a:prstGeom prst="rect">
            <a:avLst/>
          </a:prstGeom>
        </p:spPr>
        <p:txBody>
          <a:bodyPr vert="horz" lIns="92419" tIns="46209" rIns="92419" bIns="462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792E21-C36B-4E20-89FE-DDF8D17A2BBD}" type="datetimeFigureOut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9" tIns="46209" rIns="92419" bIns="4620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86" y="4415478"/>
            <a:ext cx="5504842" cy="4184317"/>
          </a:xfrm>
          <a:prstGeom prst="rect">
            <a:avLst/>
          </a:prstGeom>
        </p:spPr>
        <p:txBody>
          <a:bodyPr vert="horz" lIns="92419" tIns="46209" rIns="92419" bIns="4620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394"/>
            <a:ext cx="2981916" cy="465445"/>
          </a:xfrm>
          <a:prstGeom prst="rect">
            <a:avLst/>
          </a:prstGeom>
        </p:spPr>
        <p:txBody>
          <a:bodyPr vert="horz" lIns="92419" tIns="46209" rIns="92419" bIns="462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378" y="8829394"/>
            <a:ext cx="2981916" cy="465445"/>
          </a:xfrm>
          <a:prstGeom prst="rect">
            <a:avLst/>
          </a:prstGeom>
        </p:spPr>
        <p:txBody>
          <a:bodyPr vert="horz" lIns="92419" tIns="46209" rIns="92419" bIns="462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A5847E-0E4E-4FEE-A8A2-C2D05AB3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D25CF8-EF04-4A8D-9748-F5D39DC159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28600" indent="-228600">
              <a:buAutoNum type="arabicPeriod"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A5847E-0E4E-4FEE-A8A2-C2D05AB3EA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A5847E-0E4E-4FEE-A8A2-C2D05AB3EA3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A5847E-0E4E-4FEE-A8A2-C2D05AB3EA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A5847E-0E4E-4FEE-A8A2-C2D05AB3EA3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9A110C-6F26-413F-855E-09976A146F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68C77-A1D0-4F31-ADBA-010B7F2BB6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68C77-A1D0-4F31-ADBA-010B7F2BB6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2D4F8-AA52-4706-9E06-36BB556A11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2D4F8-AA52-4706-9E06-36BB556A11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2D4F8-AA52-4706-9E06-36BB556A11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2D4F8-AA52-4706-9E06-36BB556A11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C7B52-E82D-4532-BFC2-53F4B0330F2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D4C9-FAE9-4AFC-BFFB-3E72339D1ED7}" type="datetime1">
              <a:rPr lang="en-US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9959-0C98-422C-B635-A78F8657B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22FF-B50E-42A0-A941-E8E9506E72D8}" type="datetime1">
              <a:rPr lang="en-US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49A8-6E47-47BA-AA7B-82E60F325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245C9-8820-46EF-A956-168453F13BBD}" type="datetime1">
              <a:rPr lang="en-US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CA93-5C2F-4ABE-9598-6E7F4EAFC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6DCF-DED4-41D7-99F7-FC6D0AEAEDD8}" type="datetime1">
              <a:rPr lang="en-US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EC6B-B1CF-42FE-84B7-6DBBF27BCC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758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EB85-7C2A-4EEE-8B9A-26EA6748E29B}" type="datetime1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B20E-C399-42D0-98F6-F85138EB8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C7DD822-BCA9-4D0D-9573-953F092D25E9}" type="datetime1">
              <a:rPr lang="en-US"/>
              <a:pPr>
                <a:defRPr/>
              </a:pPr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4BCB63-89B9-4A59-ACFF-7180E8226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35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992813"/>
            <a:ext cx="7175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WINNT\Profiles\Himes_D\Desktop\logo_wi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70513"/>
            <a:ext cx="9144000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Excel_Worksheet3.xlsx"/><Relationship Id="rId4" Type="http://schemas.openxmlformats.org/officeDocument/2006/relationships/package" Target="../embeddings/Microsoft_Office_Word_Document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5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6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7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5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b="1" dirty="0" smtClean="0"/>
              <a:t>Exploring the Feasibility of Implementing a Cash-Flow Reconciliation Approach in the Consumer Expenditure Interview Survey </a:t>
            </a:r>
            <a:endParaRPr lang="en-US" sz="2800" dirty="0" smtClean="0"/>
          </a:p>
        </p:txBody>
      </p:sp>
      <p:sp>
        <p:nvSpPr>
          <p:cNvPr id="14338" name="Text Placeholder 6"/>
          <p:cNvSpPr>
            <a:spLocks noGrp="1"/>
          </p:cNvSpPr>
          <p:nvPr>
            <p:ph type="subTitle" idx="1"/>
          </p:nvPr>
        </p:nvSpPr>
        <p:spPr bwMode="auto">
          <a:xfrm>
            <a:off x="1447800" y="3886200"/>
            <a:ext cx="6400800" cy="297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 smtClean="0"/>
              <a:t>Scott Fricker 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Brandon Kopp 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Nhien To</a:t>
            </a:r>
          </a:p>
          <a:p>
            <a:pPr>
              <a:spcBef>
                <a:spcPct val="0"/>
              </a:spcBef>
            </a:pPr>
            <a:r>
              <a:rPr lang="en-US" sz="2000" b="0" dirty="0" smtClean="0"/>
              <a:t>Bureau of Labor Statistics</a:t>
            </a:r>
          </a:p>
          <a:p>
            <a:pPr>
              <a:spcBef>
                <a:spcPct val="0"/>
              </a:spcBef>
            </a:pPr>
            <a:endParaRPr lang="en-US" sz="2000" b="0" dirty="0" smtClean="0"/>
          </a:p>
          <a:p>
            <a:pPr>
              <a:spcBef>
                <a:spcPct val="0"/>
              </a:spcBef>
            </a:pPr>
            <a:r>
              <a:rPr lang="en-US" sz="2000" b="0" dirty="0" smtClean="0"/>
              <a:t>December 3,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Objectives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Limited empirical work suggests balance edit can improve survey quality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No empirical work on cognitive underpinnings of effect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Present study goals:</a:t>
            </a:r>
            <a:endParaRPr lang="en-US" sz="20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Conduct small-scale, lab-based study to examine: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How respondents interpret the task?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What changes they make (if any) to their reports?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Respondents’ reactions to balance edit probes, seeing HH spending totals, etc.?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Potential impact on overall survey quality?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Viewed as initial feasibility test to inform future CE redesign research and decisions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" pitchFamily="2" charset="2"/>
              <a:buNone/>
            </a:pPr>
            <a:endParaRPr lang="en-US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Methods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Overview of Study Procedures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19 lab participants administered modified CE survey (CAPI)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Main survey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Items: HH demographics; expenditures (covering all CE topics); income; changes in assets and liabilities. (w/ Information Booklet)</a:t>
            </a: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Triggered if spending deviated 15%+ from income/assets/liabilities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Hybrid of SHS and ALP approaches – 3 phases: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1: R shown graph depicting ratio of income-to-spending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2: R shown summary screen – review &amp; revise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3: R asked additional probes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Stopped when income-spending within 10%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Respondent debriefing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Assess R reactions to survey &amp; balance edit procedure, perceptions of accuracy, sources of confusion, etc.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Methods,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Procedural Caveats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Study is qualitative and exploratory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Design considerations affected study scope and methods: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Potential impacts on R burden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 review/revision of large set of CEQ items would be impractical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Study need to develop instrument for real-time balancing checks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Significant departures from CEQ: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Use of ‘global’ expenditure questions - asked R to report their total HH spending in each CE section category (not detailed items)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Shorter interview: 25-30 minutes (not 60 minutes)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Reference period 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Expenditures – 1 month (not 3 months)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Changes in assets and liabilities – 1 month (not 1 year)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Income – flexible (not only 1 year)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Methods,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 Calculation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Ratio of income-to-spending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[Income – Ch-Assets + Ch-Liabilities] / Spending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Ratio &lt; 1.0: HH spent </a:t>
            </a:r>
            <a:r>
              <a:rPr lang="en-US" u="sng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more</a:t>
            </a: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than income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Ratio &gt; 1.0: HH spent </a:t>
            </a:r>
            <a:r>
              <a:rPr lang="en-US" u="sng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less</a:t>
            </a: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than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4600"/>
            <a:ext cx="685800" cy="365125"/>
          </a:xfrm>
        </p:spPr>
        <p:txBody>
          <a:bodyPr/>
          <a:lstStyle/>
          <a:p>
            <a:pPr>
              <a:defRPr/>
            </a:pPr>
            <a:fld id="{ED4A49A8-6E47-47BA-AA7B-82E60F325EC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" y="533400"/>
          <a:ext cx="7537686" cy="6164618"/>
        </p:xfrm>
        <a:graphic>
          <a:graphicData uri="http://schemas.openxmlformats.org/presentationml/2006/ole">
            <p:oleObj spid="_x0000_s1027" name="Document" r:id="rId4" imgW="5482381" imgH="4483417" progId="Word.Documen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6934200" cy="381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5867400" cy="457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Balance Edit: 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Phase 1 Figure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962400"/>
            <a:ext cx="1219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4343400"/>
            <a:ext cx="1143000" cy="152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105400" y="2819400"/>
          <a:ext cx="3200400" cy="1060704"/>
        </p:xfrm>
        <a:graphic>
          <a:graphicData uri="http://schemas.openxmlformats.org/presentationml/2006/ole">
            <p:oleObj spid="_x0000_s1030" name="Worksheet" r:id="rId5" imgW="3333723" imgH="110502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4600"/>
            <a:ext cx="685800" cy="365125"/>
          </a:xfrm>
        </p:spPr>
        <p:txBody>
          <a:bodyPr/>
          <a:lstStyle/>
          <a:p>
            <a:pPr>
              <a:defRPr/>
            </a:pPr>
            <a:fld id="{ED4A49A8-6E47-47BA-AA7B-82E60F325EC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6934200" cy="381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6781800" cy="457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Balance Edit: 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Phase 2 Summary Screen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85800"/>
            <a:ext cx="6934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4600"/>
            <a:ext cx="685800" cy="365125"/>
          </a:xfrm>
        </p:spPr>
        <p:txBody>
          <a:bodyPr/>
          <a:lstStyle/>
          <a:p>
            <a:pPr>
              <a:defRPr/>
            </a:pPr>
            <a:fld id="{ED4A49A8-6E47-47BA-AA7B-82E60F325EC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6934200" cy="381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6781800" cy="457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Balance Edit: </a:t>
            </a:r>
            <a:r>
              <a:rPr lang="en-US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Phase 3 Probes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66799" y="907354"/>
          <a:ext cx="7424293" cy="5341046"/>
        </p:xfrm>
        <a:graphic>
          <a:graphicData uri="http://schemas.openxmlformats.org/presentationml/2006/ole">
            <p:oleObj spid="_x0000_s3078" name="Document" r:id="rId3" imgW="5940026" imgH="427286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Methods,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Data Quality Indicators Used in this Study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No direct measure of ‘truth’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Used the following indirect measures: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Change in income-to-spending ratio (closer to 1.0 is better)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Level of reporting (‘more is better’)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Qualitative responses from respondent debriefing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Findings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Effect of Balance Edit on Income-to-Spending Ratios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1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Only 1 R obtained balance w/out need for edit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2 Rs obtained balance after review/revise; 2 after BE probes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14 of 19 remained unbalanced, but there was a general positive impact of edit: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E.g., Extreme deviations (&gt;20%) cut in half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Nonetheless, for the 13 R whose balance improved, the average absolute deviation was 42% from balance (1.0)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2057400"/>
          <a:ext cx="6858000" cy="2940422"/>
        </p:xfrm>
        <a:graphic>
          <a:graphicData uri="http://schemas.openxmlformats.org/presentationml/2006/ole">
            <p:oleObj spid="_x0000_s4099" name="Document" r:id="rId4" imgW="6083580" imgH="26089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Findings,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Effect of Balance Edit on Reporting Levels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1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2 - Review/Revise: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Mean change in reported expenditures: 6.2%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Mean change in reported income: 45.3%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3 - BE Probes: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Mean change in reported expenditures: 19.6%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Mean change in reported income: 42.7%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066800" y="1981200"/>
          <a:ext cx="6477000" cy="3157049"/>
        </p:xfrm>
        <a:graphic>
          <a:graphicData uri="http://schemas.openxmlformats.org/presentationml/2006/ole">
            <p:oleObj spid="_x0000_s5125" name="Document" r:id="rId4" imgW="6311323" imgH="307580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EE6B91-7382-4AB2-879B-DDF72B98C5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Background</a:t>
            </a:r>
          </a:p>
          <a:p>
            <a:pPr marL="1009650" lvl="1" indent="-609600">
              <a:lnSpc>
                <a:spcPct val="90000"/>
              </a:lnSpc>
              <a:buSzPct val="80000"/>
              <a:buFont typeface="+mj-lt"/>
              <a:buAutoNum type="alphaLcPeriod"/>
            </a:pPr>
            <a:r>
              <a:rPr lang="en-US" sz="2000" dirty="0" smtClean="0"/>
              <a:t>Consumer Expenditure Quarterly (CEQ) Interview Survey</a:t>
            </a:r>
          </a:p>
          <a:p>
            <a:pPr marL="1009650" lvl="1" indent="-609600">
              <a:lnSpc>
                <a:spcPct val="90000"/>
              </a:lnSpc>
              <a:buSzPct val="80000"/>
              <a:buFont typeface="+mj-lt"/>
              <a:buAutoNum type="alphaLcPeriod"/>
            </a:pPr>
            <a:r>
              <a:rPr lang="en-US" sz="2000" dirty="0" smtClean="0"/>
              <a:t>Concerns about underreporting in CEQ</a:t>
            </a:r>
          </a:p>
          <a:p>
            <a:pPr marL="1009650" lvl="1" indent="-609600">
              <a:lnSpc>
                <a:spcPct val="90000"/>
              </a:lnSpc>
              <a:buSzPct val="80000"/>
              <a:buFont typeface="+mj-lt"/>
              <a:buAutoNum type="alphaLcPeriod"/>
            </a:pPr>
            <a:r>
              <a:rPr lang="en-US" sz="2000" dirty="0" smtClean="0"/>
              <a:t>Balance edit / Cash-flow reconciliation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Study Objectives and Methods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Key Findings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Discussion of Study Limitations &amp;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Findings,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Debriefing – Reactions to Balance Edit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Respondent burden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Rs’ estimates of survey length longer than actual length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Positive ratings of appropriateness of survey length and perceived burden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“Not at all burdensome.”  “… very interesting “</a:t>
            </a: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Comprehension of ratio chart and purpose of balance edit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1: initial confusion (n=3)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Didn’t understand chart or concept of income net assets &amp; 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liabiities</a:t>
            </a: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2: emotional response (n=5)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Surprise/discomfort w/ excessive spending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Inference of judgment/error – </a:t>
            </a:r>
            <a:r>
              <a:rPr lang="en-US" sz="1600" i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“I felt a little stupid” 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Inference of mistrust – “</a:t>
            </a:r>
            <a:r>
              <a:rPr lang="en-US" sz="1600" i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 was a little frustrated because I knew I was being truthful”</a:t>
            </a: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3: understood chart/positive reactions (n=10)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Intrigued by information presented and balance-edit process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Methods,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Reactions to Balance Edit, continued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 reactions related to magnitude of ratio change and final balance status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1: initially reported more income than spending (no balance)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2: initially reported more spending than income (no balance)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Group 3: smaller (or off-setting) changes made during edit (4/10 balanced)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066800" y="2133600"/>
          <a:ext cx="6400800" cy="2837588"/>
        </p:xfrm>
        <a:graphic>
          <a:graphicData uri="http://schemas.openxmlformats.org/presentationml/2006/ole">
            <p:oleObj spid="_x0000_s8195" name="Document" r:id="rId4" imgW="6105526" imgH="270689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Findings, cont.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Reactions to Balance Edit, continued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2: Review &amp; Revise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Reactions and effort mixed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Some said it was ‘daunting’ or ‘chastising’ – (confronting ‘hard truths’)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Some really liked the summary table (triggered memory)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Most common adjustments related to: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Landmark events (e.g., birthdays, trips)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Proxy-related (e.g., spouses’ expenses, contributions to IRA, etc.)</a:t>
            </a:r>
          </a:p>
          <a:p>
            <a:pPr marL="1600200" lvl="3" indent="-228600">
              <a:spcBef>
                <a:spcPct val="20000"/>
              </a:spcBef>
              <a:buClr>
                <a:srgbClr val="CE1126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 few R seemed to try to improve balance through arbitrary changes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Phase 3: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15 of 16 R who received these probes said they were clear and easy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Most common items picked up: child-care expenses &amp; tax refunds/payments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Results Summary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18 of 19 participants initially provided reports that were sufficiently unbalanced to trigger balance edit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 improved income-to-spending ratios for 13 Rs, but only 4 achieved balance (within 10%)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Remaining unbalanced HHs were highly so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Rs’ reactions to edit process were mixed, and these were related to survey outcome/balance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Study Limitations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Small, convenience sample (few lower-income HHs)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Issues related to specific balance edit implementation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Explanatory language and procedures used could be refined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Use of global questions – significantly shortened interview; may have encouraged estimation strategies; may affect perceived burden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Final Thoughts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65842-586D-4E92-B4AC-8CEAA1309F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/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Efficacy of balance edit depends on survey design features (e.g. mode, length, use of global questions, etc.)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Existing CEQ protocols raise number of feasibility concerns with implementing a balance edit: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# of items / length 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Study BE procedure added significantly to survey length 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Potential impact on respondent burden (data quality, retention)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Programming/instrumentation complexities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35% of CEQ cases conducted by phone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No visual review/summary; less use of Information Booklet &amp; records; interviewers less able to identify confusion or 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satisficing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and intervene</a:t>
            </a: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Reference period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  <a:buFont typeface="Calibri" pitchFamily="34" charset="0"/>
              <a:buChar char="–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3-month reference period might make it more difficult to accurately report change in assets and liabilities</a:t>
            </a:r>
            <a:endParaRPr lang="en-US" sz="24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Much depends on future direction of CE redesign!  </a:t>
            </a:r>
          </a:p>
          <a:p>
            <a:pPr marL="1143000" lvl="2" indent="-228600">
              <a:spcBef>
                <a:spcPct val="20000"/>
              </a:spcBef>
              <a:buClr>
                <a:srgbClr val="CE1126"/>
              </a:buClr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Bosworth, B., </a:t>
            </a:r>
            <a:r>
              <a:rPr lang="en-US" sz="1600" dirty="0" err="1" smtClean="0"/>
              <a:t>Burtless</a:t>
            </a:r>
            <a:r>
              <a:rPr lang="en-US" sz="1600" dirty="0" smtClean="0"/>
              <a:t>, G., and Sabelhaus (1991).  “The Decline in Saving: Some Microeconomic Evidence.”</a:t>
            </a:r>
            <a:r>
              <a:rPr lang="en-US" sz="1600" i="1" dirty="0" smtClean="0"/>
              <a:t> Brookings Papers on Economic Activity</a:t>
            </a:r>
            <a:r>
              <a:rPr lang="en-US" sz="1600" dirty="0" smtClean="0"/>
              <a:t>,</a:t>
            </a:r>
            <a:r>
              <a:rPr lang="en-US" sz="1600" i="1" dirty="0" smtClean="0"/>
              <a:t> </a:t>
            </a:r>
            <a:r>
              <a:rPr lang="en-US" sz="1600" i="1" u="sng" dirty="0" smtClean="0"/>
              <a:t>1</a:t>
            </a:r>
            <a:r>
              <a:rPr lang="en-US" sz="1600" i="1" dirty="0" smtClean="0"/>
              <a:t>, </a:t>
            </a:r>
            <a:r>
              <a:rPr lang="en-US" sz="1600" dirty="0" smtClean="0"/>
              <a:t>p. 183-256. </a:t>
            </a:r>
            <a:endParaRPr lang="en-US" sz="1600" b="1" dirty="0" smtClean="0"/>
          </a:p>
          <a:p>
            <a:r>
              <a:rPr lang="en-US" sz="1600" dirty="0" err="1" smtClean="0"/>
              <a:t>Brzozowski</a:t>
            </a:r>
            <a:r>
              <a:rPr lang="en-US" sz="1600" dirty="0" smtClean="0"/>
              <a:t>, M., </a:t>
            </a:r>
            <a:r>
              <a:rPr lang="en-US" sz="1600" dirty="0" err="1" smtClean="0"/>
              <a:t>Crossley</a:t>
            </a:r>
            <a:r>
              <a:rPr lang="en-US" sz="1600" dirty="0" smtClean="0"/>
              <a:t>, T.F., , (2011).  “Measuring the Well-being of the Poor with Income or Consumption: A Canadian Perspective.” </a:t>
            </a:r>
            <a:r>
              <a:rPr lang="en-US" sz="1600" i="1" dirty="0" smtClean="0"/>
              <a:t>Canadian Journal of Economics</a:t>
            </a:r>
            <a:r>
              <a:rPr lang="en-US" sz="1600" dirty="0" smtClean="0"/>
              <a:t>, </a:t>
            </a:r>
            <a:r>
              <a:rPr lang="en-US" sz="1600" u="sng" dirty="0" smtClean="0"/>
              <a:t>44</a:t>
            </a:r>
            <a:r>
              <a:rPr lang="en-US" sz="1600" dirty="0" smtClean="0"/>
              <a:t>, pp. 88 – 106..</a:t>
            </a:r>
            <a:endParaRPr lang="en-US" sz="1600" b="1" dirty="0" smtClean="0"/>
          </a:p>
          <a:p>
            <a:r>
              <a:rPr lang="en-US" sz="1600" dirty="0" smtClean="0"/>
              <a:t>Garner, Thesia I., George </a:t>
            </a:r>
            <a:r>
              <a:rPr lang="en-US" sz="1600" dirty="0" err="1" smtClean="0"/>
              <a:t>Janini</a:t>
            </a:r>
            <a:r>
              <a:rPr lang="en-US" sz="1600" dirty="0" smtClean="0"/>
              <a:t>, William </a:t>
            </a:r>
            <a:r>
              <a:rPr lang="en-US" sz="1600" dirty="0" err="1" smtClean="0"/>
              <a:t>Passero</a:t>
            </a:r>
            <a:r>
              <a:rPr lang="en-US" sz="1600" dirty="0" smtClean="0"/>
              <a:t>, Laura Paszkiewicz, and Mark </a:t>
            </a:r>
            <a:r>
              <a:rPr lang="en-US" sz="1600" dirty="0" err="1" smtClean="0"/>
              <a:t>Vendemia</a:t>
            </a:r>
            <a:r>
              <a:rPr lang="en-US" sz="1600" dirty="0" smtClean="0"/>
              <a:t> (2006), “The CE and the PCE: a comparison,” </a:t>
            </a:r>
            <a:r>
              <a:rPr lang="en-US" sz="1600" i="1" dirty="0" smtClean="0"/>
              <a:t>Monthly Labor Review, Vol. 129, No. 9, September, pp. 20-46 (available at: http://stats.bls.gov/opub/mlr/2006/09/art3full.pdf). </a:t>
            </a:r>
          </a:p>
          <a:p>
            <a:r>
              <a:rPr lang="en-US" sz="1600" dirty="0" err="1" smtClean="0"/>
              <a:t>Hurd</a:t>
            </a:r>
            <a:r>
              <a:rPr lang="en-US" sz="1600" dirty="0" smtClean="0"/>
              <a:t>, M. and </a:t>
            </a:r>
            <a:r>
              <a:rPr lang="en-US" sz="1600" dirty="0" err="1" smtClean="0"/>
              <a:t>Rohwedder</a:t>
            </a:r>
            <a:r>
              <a:rPr lang="en-US" sz="1600" dirty="0" smtClean="0"/>
              <a:t>, S. (2010).  “The Effects of the Financial Crisis and the Great Recession on American Households.”  </a:t>
            </a:r>
            <a:r>
              <a:rPr lang="en-US" sz="1600" i="1" dirty="0" smtClean="0"/>
              <a:t>NBER Working Papers 16407</a:t>
            </a:r>
            <a:r>
              <a:rPr lang="en-US" sz="1600" dirty="0" smtClean="0"/>
              <a:t>, National Bureau of Economic Research.</a:t>
            </a:r>
            <a:endParaRPr lang="en-US" sz="1600" b="1" dirty="0" smtClean="0"/>
          </a:p>
          <a:p>
            <a:r>
              <a:rPr lang="en-US" sz="1600" dirty="0" smtClean="0"/>
              <a:t>Shields, Jennifer and Nhien To (2005), “Learning to Say No: Conditioned Underreporting in an Expenditure Survey,” </a:t>
            </a:r>
            <a:r>
              <a:rPr lang="en-US" sz="1600" i="1" dirty="0" smtClean="0"/>
              <a:t>Proceedings of the Section on Survey Methods Research, American Statistical Association. </a:t>
            </a: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A49A8-6E47-47BA-AA7B-82E60F325EC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Placeholder 6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Scott S. Fricker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Office of Survey Methods Research</a:t>
            </a:r>
            <a:br>
              <a:rPr lang="en-US" sz="2000" dirty="0" smtClean="0"/>
            </a:br>
            <a:r>
              <a:rPr lang="en-US" sz="2000" dirty="0" smtClean="0"/>
              <a:t>Bureau of Labor Statistics</a:t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FFC000"/>
                </a:solidFill>
              </a:rPr>
              <a:t>www.bls.gov/osmr</a:t>
            </a:r>
            <a:br>
              <a:rPr lang="en-US" sz="2000" i="1" dirty="0" smtClean="0">
                <a:solidFill>
                  <a:srgbClr val="FFC000"/>
                </a:solidFill>
              </a:rPr>
            </a:br>
            <a:r>
              <a:rPr lang="en-US" sz="2000" dirty="0" smtClean="0"/>
              <a:t>202-691-7390</a:t>
            </a:r>
            <a:br>
              <a:rPr lang="en-US" sz="2000" dirty="0" smtClean="0"/>
            </a:br>
            <a:r>
              <a:rPr lang="en-US" sz="2000" dirty="0" smtClean="0"/>
              <a:t>fricker.scott@bls.gov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 – CE Overview</a:t>
            </a:r>
          </a:p>
        </p:txBody>
      </p:sp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4F420C-774C-4F49-801A-19F2929FE9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Principle Objective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Collect information on buying habits of American consumers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20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Data Uses</a:t>
            </a:r>
            <a:endParaRPr lang="en-US" sz="20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Revising the expenditure weights for the CPI every 2 years</a:t>
            </a: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Analysis of expenditure patterns by characteristics </a:t>
            </a: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Economic research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Market research</a:t>
            </a: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125000"/>
              <a:buFont typeface="Wingdings" pitchFamily="2" charset="2"/>
              <a:buNone/>
            </a:pP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Survey Design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Interview Survey (CEQ)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Diary Survey (CED)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125000"/>
              <a:buFont typeface="Wingdings" pitchFamily="2" charset="2"/>
              <a:buNone/>
            </a:pP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 – CEQ</a:t>
            </a:r>
          </a:p>
        </p:txBody>
      </p:sp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4F420C-774C-4F49-801A-19F2929FE9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CEQ Design</a:t>
            </a: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Each consumer unit (CU) is interviewed every 3 months over 5 calendar quarters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latin typeface="+mn-lt"/>
              </a:rPr>
              <a:t>Designed to capture expenditures that respondents can reasonably recall for a period of 3 months or longer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/>
              <a:t>Large purchases (e.g., major appliances, vehicles)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/>
              <a:t>Regular expenses (e.g., rent, utilities)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/>
              <a:t>Covers 20 expenditure categories (95% of expenditures)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latin typeface="+mn-lt"/>
              </a:rPr>
              <a:t>Information on income, liabilities, and change in assets collected in 2</a:t>
            </a:r>
            <a:r>
              <a:rPr lang="en-US" sz="2000" baseline="30000" dirty="0" smtClean="0">
                <a:latin typeface="+mn-lt"/>
              </a:rPr>
              <a:t>nd</a:t>
            </a:r>
            <a:r>
              <a:rPr lang="en-US" sz="2000" dirty="0" smtClean="0">
                <a:latin typeface="+mn-lt"/>
              </a:rPr>
              <a:t> and 5</a:t>
            </a:r>
            <a:r>
              <a:rPr lang="en-US" sz="2000" baseline="30000" dirty="0" smtClean="0">
                <a:latin typeface="+mn-lt"/>
              </a:rPr>
              <a:t>th</a:t>
            </a:r>
            <a:r>
              <a:rPr lang="en-US" sz="2000" dirty="0" smtClean="0">
                <a:latin typeface="+mn-lt"/>
              </a:rPr>
              <a:t> interview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+mn-lt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Data Collection</a:t>
            </a:r>
            <a:endParaRPr lang="en-US" sz="20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Mode: In-person (65%); Phone (35%)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Information Booklet (i.e., flashcards) provides examples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Average interview takes 60 minutes</a:t>
            </a: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125000"/>
              <a:buFont typeface="Wingdings" pitchFamily="2" charset="2"/>
              <a:buNone/>
            </a:pP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CE1126"/>
              </a:buClr>
              <a:buSzPct val="125000"/>
              <a:buFont typeface="Wingdings" pitchFamily="2" charset="2"/>
              <a:buNone/>
            </a:pP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 – CEQ cont.</a:t>
            </a:r>
          </a:p>
        </p:txBody>
      </p:sp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E1827-EB02-41BC-A2AC-E8B0365DC5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CEQ – Challenges </a:t>
            </a: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Detailed questions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What did you buy? For whom? How many? When? How much did it cost?  Include sales tax?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Long interview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3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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Impacts on respondent burden</a:t>
            </a:r>
          </a:p>
          <a:p>
            <a:pPr marL="742950" lvl="3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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3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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Concerns about underreporting 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Gieseman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(1987); Bosworth, 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Burtless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, &amp; Sabelhaus (1991); Garner et al. (2006); Shields &amp; To (2005)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Due to recall errors, panel conditioning, respondent fatigue, etc.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Background – Cash Flow Reconciliation</a:t>
            </a:r>
          </a:p>
        </p:txBody>
      </p:sp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E1827-EB02-41BC-A2AC-E8B0365DC5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Cash Flow Reconciliation</a:t>
            </a: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Following primary data-collection, respondents given chance to review and revise answers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American Life Panel (ALP), RAND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Web-based survey, monthly/quarterly reference period, n≈2,500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Global questions on 25 expenditure categories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Respondents shown summary (‘reconciliation’) screen and given chance to correct items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Goal: reduce item nonresponse and outliers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 – Balance Edit, cont.</a:t>
            </a:r>
          </a:p>
        </p:txBody>
      </p:sp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E1827-EB02-41BC-A2AC-E8B0365DC5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/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 Check</a:t>
            </a:r>
            <a:endParaRPr lang="en-US" sz="20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Survey of Household Spending (SHS), Stats Canada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Detailed questions on expenditures, income, assets, liabilities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In-person survey (n≈16,700), CAPI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Annual reference period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Edit: when expenditures differ from income/assets by 15%+ (20%+ for lower income HH), interviewer asks up to 16 follow-up probes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Goal: bring exp/income-assets w/in 10% or less (15% or less)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Background – Balance Edit, cont.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A49A8-6E47-47BA-AA7B-82E60F325E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773112" y="1905000"/>
          <a:ext cx="8370888" cy="4427538"/>
        </p:xfrm>
        <a:graphic>
          <a:graphicData uri="http://schemas.openxmlformats.org/presentationml/2006/ole">
            <p:oleObj spid="_x0000_s49155" name="Document" r:id="rId3" imgW="8371180" imgH="44278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 – Balance Edit, cont.</a:t>
            </a:r>
          </a:p>
        </p:txBody>
      </p:sp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E1827-EB02-41BC-A2AC-E8B0365DC5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/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Impact of These Methods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Reconciliation in ALP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Respondents corrected about 2-3% of reports per interview wave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Significant reductions in item nonresponse and frequency/magnitude of outliers (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Hurd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Rohwedder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, 2010)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endParaRPr lang="en-US" sz="16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Balance Edit in SHS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Large number of households were ‘out of balance’ (29% in 2006)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Most of changes respondents made were to income &amp; asset reports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Evidence that the balance edit reduced income underreporting for lowest-income households (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Brzozowksi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16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Crossley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, 2011)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endParaRPr lang="en-US" sz="20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0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CE Methods Workshop </a:t>
            </a:r>
            <a:endParaRPr lang="en-US" sz="20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0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December 2010, expert panel recommendation</a:t>
            </a:r>
          </a:p>
          <a:p>
            <a:pPr marL="1200150" lvl="2" indent="-285750">
              <a:spcBef>
                <a:spcPct val="20000"/>
              </a:spcBef>
              <a:buClr>
                <a:srgbClr val="CE1126"/>
              </a:buClr>
              <a:buSzPct val="80000"/>
              <a:buFont typeface="Symbol" pitchFamily="18" charset="2"/>
              <a:buChar char=""/>
            </a:pPr>
            <a:endParaRPr lang="en-US" sz="20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aft1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draft1</Template>
  <TotalTime>2252</TotalTime>
  <Words>1886</Words>
  <Application>Microsoft Office PowerPoint</Application>
  <PresentationFormat>On-screen Show (4:3)</PresentationFormat>
  <Paragraphs>301</Paragraphs>
  <Slides>27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draft1</vt:lpstr>
      <vt:lpstr>BLS CORE slides (use w/ either White or Blue CONTENT Slides)</vt:lpstr>
      <vt:lpstr>Document</vt:lpstr>
      <vt:lpstr>Worksheet</vt:lpstr>
      <vt:lpstr>  Exploring the Feasibility of Implementing a Cash-Flow Reconciliation Approach in the Consumer Expenditure Interview Survey </vt:lpstr>
      <vt:lpstr>Overview</vt:lpstr>
      <vt:lpstr>Background – CE Overview</vt:lpstr>
      <vt:lpstr>Background – CEQ</vt:lpstr>
      <vt:lpstr>Background – CEQ cont.</vt:lpstr>
      <vt:lpstr>Background – Cash Flow Reconciliation</vt:lpstr>
      <vt:lpstr>Background – Balance Edit, cont.</vt:lpstr>
      <vt:lpstr>Background – Balance Edit, cont.</vt:lpstr>
      <vt:lpstr>Background – Balance Edit, cont.</vt:lpstr>
      <vt:lpstr>Study Objectives</vt:lpstr>
      <vt:lpstr>Study Methods</vt:lpstr>
      <vt:lpstr>Study Methods, cont.</vt:lpstr>
      <vt:lpstr>Study Methods, cont.</vt:lpstr>
      <vt:lpstr>Slide 14</vt:lpstr>
      <vt:lpstr>Slide 15</vt:lpstr>
      <vt:lpstr>Slide 16</vt:lpstr>
      <vt:lpstr>Study Methods, cont.</vt:lpstr>
      <vt:lpstr>Study Findings</vt:lpstr>
      <vt:lpstr>Study Findings, cont.</vt:lpstr>
      <vt:lpstr>Study Findings, cont.</vt:lpstr>
      <vt:lpstr>Study Methods, cont.</vt:lpstr>
      <vt:lpstr>Study Findings, cont.</vt:lpstr>
      <vt:lpstr>Study Results Summary</vt:lpstr>
      <vt:lpstr>Study Limitations</vt:lpstr>
      <vt:lpstr>Final Thoughts</vt:lpstr>
      <vt:lpstr>References</vt:lpstr>
      <vt:lpstr> Scott S. Fricker Office of Survey Methods Research Bureau of Labor Statistics www.bls.gov/osmr 202-691-7390 fricker.scott@bls.gov</vt:lpstr>
    </vt:vector>
  </TitlesOfParts>
  <Company>Bureau of Labor Statistics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Response Propensity and Data Quality in the Current Population Survey</dc:title>
  <dc:creator>fricker_s</dc:creator>
  <cp:lastModifiedBy>maranjian</cp:lastModifiedBy>
  <cp:revision>188</cp:revision>
  <dcterms:created xsi:type="dcterms:W3CDTF">2010-07-22T19:14:48Z</dcterms:created>
  <dcterms:modified xsi:type="dcterms:W3CDTF">2011-12-07T14:02:53Z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